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2"/>
    <p:sldMasterId id="2147483674" r:id="rId3"/>
  </p:sldMasterIdLst>
  <p:notesMasterIdLst>
    <p:notesMasterId r:id="rId36"/>
  </p:notesMasterIdLst>
  <p:handoutMasterIdLst>
    <p:handoutMasterId r:id="rId37"/>
  </p:handoutMasterIdLst>
  <p:sldIdLst>
    <p:sldId id="279" r:id="rId4"/>
    <p:sldId id="574" r:id="rId5"/>
    <p:sldId id="759" r:id="rId6"/>
    <p:sldId id="739" r:id="rId7"/>
    <p:sldId id="740" r:id="rId8"/>
    <p:sldId id="741" r:id="rId9"/>
    <p:sldId id="742" r:id="rId10"/>
    <p:sldId id="749" r:id="rId11"/>
    <p:sldId id="737" r:id="rId12"/>
    <p:sldId id="738" r:id="rId13"/>
    <p:sldId id="745" r:id="rId14"/>
    <p:sldId id="713" r:id="rId15"/>
    <p:sldId id="719" r:id="rId16"/>
    <p:sldId id="722" r:id="rId17"/>
    <p:sldId id="723" r:id="rId18"/>
    <p:sldId id="726" r:id="rId19"/>
    <p:sldId id="725" r:id="rId20"/>
    <p:sldId id="727" r:id="rId21"/>
    <p:sldId id="729" r:id="rId22"/>
    <p:sldId id="753" r:id="rId23"/>
    <p:sldId id="732" r:id="rId24"/>
    <p:sldId id="734" r:id="rId25"/>
    <p:sldId id="731" r:id="rId26"/>
    <p:sldId id="752" r:id="rId27"/>
    <p:sldId id="755" r:id="rId28"/>
    <p:sldId id="756" r:id="rId29"/>
    <p:sldId id="757" r:id="rId30"/>
    <p:sldId id="751" r:id="rId31"/>
    <p:sldId id="760" r:id="rId32"/>
    <p:sldId id="707" r:id="rId33"/>
    <p:sldId id="761" r:id="rId34"/>
    <p:sldId id="655" r:id="rId35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7FA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23" autoAdjust="0"/>
    <p:restoredTop sz="94660"/>
  </p:normalViewPr>
  <p:slideViewPr>
    <p:cSldViewPr>
      <p:cViewPr varScale="1">
        <p:scale>
          <a:sx n="127" d="100"/>
          <a:sy n="127" d="100"/>
        </p:scale>
        <p:origin x="1188" y="114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301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3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9" y="3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831258-A360-4ACC-9661-2E29C56685C1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77238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9" y="8772381"/>
            <a:ext cx="3011699" cy="46369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35527E-8EAE-45E6-B359-CC2596746F9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66489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EDCA30-2ED5-41C4-A072-F195EC56C9D7}" type="datetimeFigureOut">
              <a:rPr lang="en-US" smtClean="0"/>
              <a:t>11/7/2018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9"/>
            <a:ext cx="3011699" cy="4618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7E218-9473-4E4E-BA13-22C19D9987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3630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9793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12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4118101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the northern forests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FD75C-B814-CE45-8D3C-98E6D5DBFF1C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972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we hope to</a:t>
            </a:r>
            <a:r>
              <a:rPr lang="en-US" baseline="0" dirty="0" smtClean="0"/>
              <a:t> leave you with is a much better understanding of our state’s groundwater resources and appreciation for the challenges we face.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Simply stated the problem we are increasingly recognizing is that there are ….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3A545A-EE1C-4728-95FC-F18A1784DDA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354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8162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r>
              <a:rPr lang="en-US" dirty="0" smtClean="0"/>
              <a:t>Protection of ground water and surface water resources will require substantial investments from a diversity of funding sources over all levels of government during the next decade. As a part of this effort, this program of mapping, monitoring and managing is necessary to deliver the basic understanding of the hydrologic system for both surface and groundwater.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4735AB-0E02-4686-A23A-55AEBD8F436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41839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5472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6EF3646-1A99-49D7-B137-0D041E0438F0}" type="slidenum">
              <a:rPr lang="en-US" smtClean="0"/>
              <a:pPr eaLnBrk="1" hangingPunct="1"/>
              <a:t>23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580356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89012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the northern forests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FD75C-B814-CE45-8D3C-98E6D5DBFF1C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163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22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90931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27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20110323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626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8888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32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477156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9E955-BF4A-4AF0-8BFF-E24BFD472A6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1630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 the northern forests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CFD75C-B814-CE45-8D3C-98E6D5DBFF1C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382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5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647411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6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619014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NAWQA Nutrients—UMESC meeting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March 25-26, 2002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F185F9-68F6-4836-A033-973CF1212F7A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8811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57066" indent="-291179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64717" indent="-232943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30604" indent="-232943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96491" indent="-232943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62377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28264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94151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960038" indent="-23294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7DBAD6-C419-4064-B5C4-3113ADC1088E}" type="slidenum">
              <a:rPr lang="en-US" smtClean="0"/>
              <a:pPr eaLnBrk="1" hangingPunct="1"/>
              <a:t>10</a:t>
            </a:fld>
            <a:endParaRPr lang="en-US" dirty="0" smtClean="0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</a:rPr>
              <a:t>For more information and real time monitoring data you can visit this web site.</a:t>
            </a:r>
          </a:p>
        </p:txBody>
      </p:sp>
    </p:spTree>
    <p:extLst>
      <p:ext uri="{BB962C8B-B14F-4D97-AF65-F5344CB8AC3E}">
        <p14:creationId xmlns:p14="http://schemas.microsoft.com/office/powerpoint/2010/main" val="15470473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A9E955-BF4A-4AF0-8BFF-E24BFD472A6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566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0250" y="1905000"/>
            <a:ext cx="7681913" cy="1523495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54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30249" y="4344988"/>
            <a:ext cx="7681913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white"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 bwMode="white">
          <a:xfrm>
            <a:off x="381000" y="1411553"/>
            <a:ext cx="8382000" cy="2200602"/>
          </a:xfrm>
        </p:spPr>
        <p:txBody>
          <a:bodyPr/>
          <a:lstStyle>
            <a:lvl1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1pPr>
            <a:lvl2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2pPr>
            <a:lvl3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3pPr>
            <a:lvl4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4pPr>
            <a:lvl5pPr>
              <a:buClr>
                <a:schemeClr val="tx1"/>
              </a:buClr>
              <a:buSzPct val="70000"/>
              <a:buFont typeface="Wingdings" pitchFamily="2" charset="2"/>
              <a:buChar char="l"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0" y="6238875"/>
            <a:ext cx="9144001" cy="619125"/>
          </a:xfrm>
          <a:solidFill>
            <a:srgbClr val="FFFF99"/>
          </a:solidFill>
        </p:spPr>
        <p:txBody>
          <a:bodyPr wrap="square" lIns="152394" tIns="76197" rIns="152394" bIns="76197" anchor="b" anchorCtr="0">
            <a:noAutofit/>
          </a:bodyPr>
          <a:lstStyle>
            <a:lvl1pPr algn="r">
              <a:buFont typeface="Arial" pitchFamily="34" charset="0"/>
              <a:buNone/>
              <a:defRPr>
                <a:solidFill>
                  <a:srgbClr val="000000"/>
                </a:solidFill>
                <a:effectLst/>
                <a:latin typeface="+mj-lt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slides with Software 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722313" y="1905000"/>
            <a:ext cx="8040688" cy="228600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mo, Video etc. &quot;special&quot;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69219" y="649805"/>
            <a:ext cx="7043208" cy="1523494"/>
          </a:xfrm>
        </p:spPr>
        <p:txBody>
          <a:bodyPr anchor="ctr" anchorCtr="0">
            <a:noAutofit/>
          </a:bodyPr>
          <a:lstStyle>
            <a:lvl1pPr>
              <a:lnSpc>
                <a:spcPct val="90000"/>
              </a:lnSpc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68955" y="4344988"/>
            <a:ext cx="7043208" cy="461665"/>
          </a:xfr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22049" y="2355850"/>
            <a:ext cx="7690114" cy="1384994"/>
          </a:xfrm>
        </p:spPr>
        <p:txBody>
          <a:bodyPr anchor="t" anchorCtr="0">
            <a:noAutofit/>
            <a:scene3d>
              <a:camera prst="orthographicFront"/>
              <a:lightRig rig="flat" dir="t"/>
            </a:scene3d>
            <a:sp3d extrusionH="88900" contourW="2540">
              <a:bevelT w="38100" h="31750"/>
              <a:contourClr>
                <a:srgbClr val="F4A234"/>
              </a:contourClr>
            </a:sp3d>
          </a:bodyPr>
          <a:lstStyle>
            <a:lvl1pPr marL="0" indent="0" algn="l">
              <a:buFont typeface="Arial" pitchFamily="34" charset="0"/>
              <a:buNone/>
              <a:defRPr kumimoji="0" lang="en-US" sz="10000" b="1" i="1" u="none" strike="noStrike" kern="1200" cap="none" spc="-642" normalizeH="0" baseline="0" noProof="0" dirty="0" smtClean="0">
                <a:ln w="11430"/>
                <a:gradFill>
                  <a:gsLst>
                    <a:gs pos="0">
                      <a:srgbClr val="FF9929">
                        <a:lumMod val="20000"/>
                        <a:lumOff val="80000"/>
                      </a:srgbClr>
                    </a:gs>
                    <a:gs pos="28000">
                      <a:srgbClr val="F8F57B"/>
                    </a:gs>
                    <a:gs pos="62000">
                      <a:srgbClr val="D5B953"/>
                    </a:gs>
                    <a:gs pos="88000">
                      <a:srgbClr val="D1943B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 smtClean="0"/>
              <a:t>click to…</a:t>
            </a:r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411552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221086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>
              <a:lnSpc>
                <a:spcPct val="90000"/>
              </a:lnSpc>
              <a:defRPr/>
            </a:lvl2pPr>
            <a:lvl3pPr>
              <a:lnSpc>
                <a:spcPct val="90000"/>
              </a:lnSpc>
              <a:defRPr/>
            </a:lvl3pPr>
            <a:lvl4pPr>
              <a:lnSpc>
                <a:spcPct val="90000"/>
              </a:lnSpc>
              <a:defRPr/>
            </a:lvl4pPr>
            <a:lvl5pPr>
              <a:lnSpc>
                <a:spcPct val="90000"/>
              </a:lnSpc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411553"/>
            <a:ext cx="4114800" cy="2129814"/>
          </a:xfrm>
        </p:spPr>
        <p:txBody>
          <a:bodyPr/>
          <a:lstStyle>
            <a:lvl1pPr marL="339976" indent="-339976">
              <a:lnSpc>
                <a:spcPct val="90000"/>
              </a:lnSpc>
              <a:defRPr sz="2800"/>
            </a:lvl1pPr>
            <a:lvl2pPr marL="673338" indent="-325424">
              <a:lnSpc>
                <a:spcPct val="90000"/>
              </a:lnSpc>
              <a:defRPr sz="2400"/>
            </a:lvl2pPr>
            <a:lvl3pPr marL="953785" indent="-288384">
              <a:lnSpc>
                <a:spcPct val="90000"/>
              </a:lnSpc>
              <a:defRPr sz="2000"/>
            </a:lvl3pPr>
            <a:lvl4pPr marL="1227618" indent="-273833">
              <a:lnSpc>
                <a:spcPct val="90000"/>
              </a:lnSpc>
              <a:defRPr sz="1800"/>
            </a:lvl4pPr>
            <a:lvl5pPr marL="1516002" indent="-280447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553"/>
            <a:ext cx="4114800" cy="2129814"/>
          </a:xfrm>
        </p:spPr>
        <p:txBody>
          <a:bodyPr/>
          <a:lstStyle>
            <a:lvl1pPr marL="347914" indent="-347914">
              <a:lnSpc>
                <a:spcPct val="90000"/>
              </a:lnSpc>
              <a:defRPr sz="2800"/>
            </a:lvl1pPr>
            <a:lvl2pPr marL="673338" indent="-339976">
              <a:lnSpc>
                <a:spcPct val="90000"/>
              </a:lnSpc>
              <a:defRPr sz="2400"/>
            </a:lvl2pPr>
            <a:lvl3pPr marL="961722" indent="-302936">
              <a:lnSpc>
                <a:spcPct val="90000"/>
              </a:lnSpc>
              <a:defRPr sz="2000"/>
            </a:lvl3pPr>
            <a:lvl4pPr marL="1227618" indent="-265896">
              <a:lnSpc>
                <a:spcPct val="90000"/>
              </a:lnSpc>
              <a:defRPr sz="1800"/>
            </a:lvl4pPr>
            <a:lvl5pPr marL="1516002" indent="-273833">
              <a:lnSpc>
                <a:spcPct val="900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1553"/>
            <a:ext cx="4114800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0999" y="2174875"/>
            <a:ext cx="4114800" cy="1537344"/>
          </a:xfrm>
        </p:spPr>
        <p:txBody>
          <a:bodyPr/>
          <a:lstStyle>
            <a:lvl1pPr marL="281770" indent="-281770">
              <a:defRPr sz="2300"/>
            </a:lvl1pPr>
            <a:lvl2pPr marL="562218" indent="-265896">
              <a:defRPr sz="2000"/>
            </a:lvl2pPr>
            <a:lvl3pPr marL="813562" indent="-243407">
              <a:defRPr sz="1800"/>
            </a:lvl3pPr>
            <a:lvl4pPr marL="1050354" indent="-228856">
              <a:defRPr sz="1700"/>
            </a:lvl4pPr>
            <a:lvl5pPr marL="1279210" indent="-206367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981" y="1411553"/>
            <a:ext cx="4117019" cy="692498"/>
          </a:xfrm>
        </p:spPr>
        <p:txBody>
          <a:bodyPr anchor="b"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117974" cy="1537344"/>
          </a:xfrm>
        </p:spPr>
        <p:txBody>
          <a:bodyPr/>
          <a:lstStyle>
            <a:lvl1pPr marL="296321" indent="-296321">
              <a:defRPr sz="2300"/>
            </a:lvl1pPr>
            <a:lvl2pPr marL="570155" indent="-273833">
              <a:defRPr sz="2000"/>
            </a:lvl2pPr>
            <a:lvl3pPr marL="821499" indent="-244730">
              <a:defRPr sz="1800"/>
            </a:lvl3pPr>
            <a:lvl4pPr marL="1050354" indent="-236793">
              <a:defRPr sz="1700"/>
            </a:lvl4pPr>
            <a:lvl5pPr marL="1279210" indent="-220919">
              <a:defRPr sz="17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WALKIN - Prints in GRAYS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412875"/>
            <a:ext cx="8382000" cy="2135969"/>
          </a:xfrm>
          <a:prstGeom prst="rect">
            <a:avLst/>
          </a:prstGeom>
        </p:spPr>
        <p:txBody>
          <a:bodyPr vert="horz" lIns="0" tIns="0" rIns="0" bIns="0" rtlCol="0"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4" name="Picture 3" descr="footer_graphic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5435827"/>
            <a:ext cx="9144000" cy="1420586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61" r:id="rId12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50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396875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6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3968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888" indent="-344488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4963" indent="-346075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513" indent="-336550" algn="l" defTabSz="914363" rtl="0" eaLnBrk="1" latinLnBrk="0" hangingPunct="1">
        <a:lnSpc>
          <a:spcPct val="90000"/>
        </a:lnSpc>
        <a:spcBef>
          <a:spcPct val="20000"/>
        </a:spcBef>
        <a:buFontTx/>
        <a:buBlip>
          <a:blip r:embed="rId17"/>
        </a:buBlip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hite rectangle.png"/>
          <p:cNvPicPr>
            <a:picLocks noChangeAspect="1"/>
          </p:cNvPicPr>
          <p:nvPr/>
        </p:nvPicPr>
        <p:blipFill>
          <a:blip r:embed="rId4"/>
          <a:srcRect b="10453"/>
          <a:stretch>
            <a:fillRect/>
          </a:stretch>
        </p:blipFill>
        <p:spPr>
          <a:xfrm>
            <a:off x="0" y="1299706"/>
            <a:ext cx="9144000" cy="555829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2" y="1905000"/>
            <a:ext cx="8040688" cy="21082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ransition>
    <p:fade/>
  </p:transition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lang="en-US" sz="4800" b="0" kern="1200" cap="none" spc="-125" dirty="0" smtClean="0">
          <a:ln w="3175">
            <a:noFill/>
          </a:ln>
          <a:gradFill flip="none" rotWithShape="1">
            <a:gsLst>
              <a:gs pos="0">
                <a:srgbClr val="FFFFB9"/>
              </a:gs>
              <a:gs pos="36000">
                <a:srgbClr val="FFFF99"/>
              </a:gs>
              <a:gs pos="86000">
                <a:srgbClr val="F6AE1E"/>
              </a:gs>
            </a:gsLst>
            <a:lin ang="5400000" scaled="0"/>
            <a:tileRect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latin typeface="+mj-lt"/>
          <a:ea typeface="+mn-ea"/>
          <a:cs typeface="Arial" charset="0"/>
        </a:defRPr>
      </a:lvl1pPr>
    </p:titleStyle>
    <p:bodyStyle>
      <a:lvl1pPr marL="0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30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1pPr>
      <a:lvl2pPr marL="384954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8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2pPr>
      <a:lvl3pPr marL="761970" indent="-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3pPr>
      <a:lvl4pPr marL="1094009" indent="7937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4pPr>
      <a:lvl5pPr marL="1426047" indent="0" algn="l" defTabSz="914363" rtl="0" eaLnBrk="1" latinLnBrk="0" hangingPunct="1">
        <a:lnSpc>
          <a:spcPct val="90000"/>
        </a:lnSpc>
        <a:spcBef>
          <a:spcPct val="20000"/>
        </a:spcBef>
        <a:buFont typeface="Arial" pitchFamily="34" charset="0"/>
        <a:buNone/>
        <a:defRPr sz="2400" b="1" kern="1200">
          <a:solidFill>
            <a:schemeClr val="tx1"/>
          </a:solidFill>
          <a:latin typeface="Courier New" pitchFamily="49" charset="0"/>
          <a:ea typeface="+mn-ea"/>
          <a:cs typeface="Courier New" pitchFamily="49" charset="0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0.wdp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1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microsoft.com/office/2007/relationships/hdphoto" Target="../media/hdphoto3.wdp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flMMKifsb-A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png"/><Relationship Id="rId5" Type="http://schemas.openxmlformats.org/officeDocument/2006/relationships/oleObject" Target="../embeddings/oleObject1.bin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0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1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400" y="533400"/>
            <a:ext cx="716280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Legislative Water Commission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November 13, 2018</a:t>
            </a:r>
          </a:p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Co-chairs: Senator Wiger *          Representative Torkelson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Presiding</a:t>
            </a:r>
          </a:p>
          <a:p>
            <a:pPr marL="342900" indent="-3429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Jim Stark, Director</a:t>
            </a:r>
          </a:p>
          <a:p>
            <a:pPr algn="ctr">
              <a:lnSpc>
                <a:spcPct val="150000"/>
              </a:lnSpc>
            </a:pPr>
            <a:r>
              <a:rPr lang="en-US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Straight River, Becker County</a:t>
            </a:r>
            <a:endParaRPr lang="en-US" sz="1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7598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Thanks!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2193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09600" y="457200"/>
            <a:ext cx="73152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 dirty="0" smtClean="0">
              <a:solidFill>
                <a:srgbClr val="002060"/>
              </a:solidFill>
              <a:latin typeface="+mj-lt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Step 3: Survey follow-up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002060"/>
                </a:solidFill>
                <a:latin typeface="+mj-lt"/>
                <a:cs typeface="Arial" pitchFamily="34" charset="0"/>
              </a:rPr>
              <a:t>188/450 responses</a:t>
            </a:r>
          </a:p>
          <a:p>
            <a:pPr algn="ctr">
              <a:lnSpc>
                <a:spcPct val="150000"/>
              </a:lnSpc>
            </a:pPr>
            <a:endParaRPr lang="en-US" sz="3600" b="1" dirty="0">
              <a:solidFill>
                <a:srgbClr val="002060"/>
              </a:solidFill>
              <a:latin typeface="+mj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7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4" y="-29894"/>
            <a:ext cx="9144000" cy="6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290" y="685800"/>
            <a:ext cx="8422509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b="1" dirty="0" smtClean="0"/>
          </a:p>
          <a:p>
            <a:endParaRPr lang="en-US" sz="4400" b="1" dirty="0"/>
          </a:p>
          <a:p>
            <a:pPr algn="ctr"/>
            <a:endParaRPr lang="en-US" sz="4400" b="1" dirty="0" smtClean="0">
              <a:solidFill>
                <a:srgbClr val="FFFF00"/>
              </a:solidFill>
            </a:endParaRPr>
          </a:p>
          <a:p>
            <a:pPr algn="ctr"/>
            <a:endParaRPr lang="en-US" sz="4400" b="1" dirty="0">
              <a:solidFill>
                <a:srgbClr val="FFFF00"/>
              </a:solidFill>
            </a:endParaRPr>
          </a:p>
          <a:p>
            <a:r>
              <a:rPr lang="en-US" sz="4400" b="1" dirty="0" smtClean="0">
                <a:solidFill>
                  <a:srgbClr val="FFFF00"/>
                </a:solidFill>
              </a:rPr>
              <a:t>Step 4: Ranking Recommendations </a:t>
            </a:r>
          </a:p>
          <a:p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3819896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7800904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12 Recommendations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Inflow and Infiltration-- Wastewater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Healthy Soil/ Healthy 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Water Infrastructure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Peer review of wastewater standards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Reducing excess Chloride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Continuation of the LWC</a:t>
            </a:r>
            <a:endParaRPr lang="en-US" sz="2400" b="1" dirty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Keeping Water on the Land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Data, information, Education and Public Awareness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Preserving and protecting our lakes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Expanded source water  programs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Increase drinking water protection Fee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Statewide Water Policy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10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30188"/>
            <a:ext cx="8153400" cy="1065212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</a:rPr>
              <a:t># 1)  </a:t>
            </a:r>
            <a:r>
              <a:rPr lang="en-US" sz="4000" b="1" dirty="0" smtClean="0">
                <a:solidFill>
                  <a:schemeClr val="bg1"/>
                </a:solidFill>
              </a:rPr>
              <a:t>Wastewater: Inflow and Infiltration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3842"/>
            <a:ext cx="8325632" cy="5261758"/>
          </a:xfrm>
        </p:spPr>
        <p:txBody>
          <a:bodyPr/>
          <a:lstStyle/>
          <a:p>
            <a:pPr marL="517525" lvl="1" indent="0">
              <a:buNone/>
            </a:pPr>
            <a:endParaRPr lang="en-US" sz="2400" b="1" dirty="0" smtClean="0"/>
          </a:p>
          <a:p>
            <a:pPr marL="517525" lvl="1" indent="0"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1200" dirty="0" smtClean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  <a:p>
            <a:pPr marL="517525" lvl="1" indent="0">
              <a:buNone/>
            </a:pPr>
            <a:endParaRPr lang="en-US" sz="1200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600199"/>
            <a:ext cx="2971799" cy="2743201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/>
          <p:cNvSpPr/>
          <p:nvPr/>
        </p:nvSpPr>
        <p:spPr>
          <a:xfrm>
            <a:off x="152400" y="1443841"/>
            <a:ext cx="7467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/>
            <a:r>
              <a:rPr lang="en-US" sz="2800" b="1" dirty="0">
                <a:solidFill>
                  <a:schemeClr val="bg1"/>
                </a:solidFill>
              </a:rPr>
              <a:t>-</a:t>
            </a:r>
            <a:r>
              <a:rPr lang="en-US" sz="2800" b="1" dirty="0" smtClean="0">
                <a:solidFill>
                  <a:schemeClr val="bg1"/>
                </a:solidFill>
              </a:rPr>
              <a:t>Leakage into sewer lines is a </a:t>
            </a:r>
            <a:endParaRPr lang="en-US" sz="2800" b="1" dirty="0">
              <a:solidFill>
                <a:schemeClr val="bg1"/>
              </a:solidFill>
            </a:endParaRPr>
          </a:p>
          <a:p>
            <a:pPr marL="517525" lvl="1"/>
            <a:r>
              <a:rPr lang="en-US" sz="2800" b="1" dirty="0" smtClean="0">
                <a:solidFill>
                  <a:schemeClr val="bg1"/>
                </a:solidFill>
              </a:rPr>
              <a:t>Major problem </a:t>
            </a:r>
          </a:p>
          <a:p>
            <a:pPr marL="517525" lvl="1"/>
            <a:r>
              <a:rPr lang="en-US" sz="2800" b="1" dirty="0" smtClean="0">
                <a:solidFill>
                  <a:schemeClr val="bg1"/>
                </a:solidFill>
              </a:rPr>
              <a:t>-Increases treatment volumes</a:t>
            </a:r>
          </a:p>
          <a:p>
            <a:pPr marL="517525" lvl="1"/>
            <a:r>
              <a:rPr lang="en-US" sz="2800" b="1" dirty="0" smtClean="0">
                <a:solidFill>
                  <a:schemeClr val="bg1"/>
                </a:solidFill>
              </a:rPr>
              <a:t>-Reduces treatment efficiency</a:t>
            </a:r>
          </a:p>
          <a:p>
            <a:pPr marL="517525" lvl="1"/>
            <a:endParaRPr lang="en-US" sz="2800" b="1" i="1" u="sng" dirty="0" smtClean="0">
              <a:solidFill>
                <a:schemeClr val="bg1"/>
              </a:solidFill>
            </a:endParaRP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Legislation to allow</a:t>
            </a: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sanitary districts use of </a:t>
            </a: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existing revenue to fix these</a:t>
            </a:r>
          </a:p>
          <a:p>
            <a:pPr marL="517525" lvl="1"/>
            <a:r>
              <a:rPr lang="en-US" sz="2800" b="1" i="1" u="sng" dirty="0" smtClean="0">
                <a:solidFill>
                  <a:schemeClr val="bg1"/>
                </a:solidFill>
              </a:rPr>
              <a:t>problem– as cities can</a:t>
            </a:r>
            <a:endParaRPr lang="en-US" sz="2800" b="1" i="1" u="sng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6583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6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304800"/>
            <a:ext cx="8382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# 2) Healthy Soil/Healthy Water</a:t>
            </a:r>
            <a:endParaRPr lang="en-US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1000" y="1135797"/>
            <a:ext cx="8610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 Healthy Soil=Productive Agriculture and </a:t>
            </a:r>
            <a:r>
              <a:rPr lang="en-US" sz="3200" b="1" dirty="0">
                <a:solidFill>
                  <a:srgbClr val="FFFF00"/>
                </a:solidFill>
              </a:rPr>
              <a:t>H</a:t>
            </a:r>
            <a:r>
              <a:rPr lang="en-US" sz="3200" b="1" dirty="0" smtClean="0">
                <a:solidFill>
                  <a:srgbClr val="FFFF00"/>
                </a:solidFill>
              </a:rPr>
              <a:t>ealthy Water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3200" b="1" dirty="0" smtClean="0">
                <a:solidFill>
                  <a:srgbClr val="FFFF00"/>
                </a:solidFill>
              </a:rPr>
              <a:t> Focus is on </a:t>
            </a:r>
            <a:r>
              <a:rPr lang="en-US" sz="3200" b="1" dirty="0">
                <a:solidFill>
                  <a:srgbClr val="FFFF00"/>
                </a:solidFill>
              </a:rPr>
              <a:t>improving soil health and water  retention and quality</a:t>
            </a:r>
          </a:p>
          <a:p>
            <a:pPr lvl="1"/>
            <a:endParaRPr lang="en-US" sz="3200" b="1" dirty="0" smtClean="0">
              <a:solidFill>
                <a:srgbClr val="FFFF00"/>
              </a:solidFill>
            </a:endParaRPr>
          </a:p>
          <a:p>
            <a:pPr lvl="1"/>
            <a:r>
              <a:rPr lang="en-US" sz="3200" b="1" u="sng" dirty="0" smtClean="0">
                <a:solidFill>
                  <a:srgbClr val="FFFF00"/>
                </a:solidFill>
              </a:rPr>
              <a:t>Provide support for UM, MDA, BWSR and CWC efforts for the long term (general fund)</a:t>
            </a:r>
          </a:p>
          <a:p>
            <a:pPr lvl="1"/>
            <a:r>
              <a:rPr lang="en-US" sz="3200" b="1" u="sng" dirty="0" smtClean="0">
                <a:solidFill>
                  <a:srgbClr val="FFFF00"/>
                </a:solidFill>
              </a:rPr>
              <a:t> </a:t>
            </a:r>
          </a:p>
          <a:p>
            <a:pPr lvl="1"/>
            <a:r>
              <a:rPr lang="en-US" sz="3200" b="1" u="sng" dirty="0" smtClean="0">
                <a:solidFill>
                  <a:srgbClr val="FFFF00"/>
                </a:solidFill>
              </a:rPr>
              <a:t>Initiate an interagency/UM statewide soil-health action plan  </a:t>
            </a:r>
          </a:p>
        </p:txBody>
      </p:sp>
    </p:spTree>
    <p:extLst>
      <p:ext uri="{BB962C8B-B14F-4D97-AF65-F5344CB8AC3E}">
        <p14:creationId xmlns:p14="http://schemas.microsoft.com/office/powerpoint/2010/main" val="381994210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443198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# 3)  Improve Water Infrastructure</a:t>
            </a:r>
            <a:endParaRPr lang="en-US" sz="4400" b="1" dirty="0">
              <a:solidFill>
                <a:schemeClr val="bg1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838200"/>
            <a:ext cx="8305800" cy="57000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 smtClean="0">
                <a:solidFill>
                  <a:srgbClr val="FFFF00"/>
                </a:solidFill>
              </a:rPr>
              <a:t>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Water infrastructure is aging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chemeClr val="bg1"/>
                </a:solidFill>
              </a:rPr>
              <a:t>Significant problem for small cities</a:t>
            </a:r>
          </a:p>
          <a:p>
            <a:pPr marL="0" indent="0">
              <a:buNone/>
            </a:pPr>
            <a:endParaRPr lang="en-US" sz="2800" b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bg1"/>
                </a:solidFill>
              </a:rPr>
              <a:t>Support long-term continuous GO bonding</a:t>
            </a:r>
          </a:p>
          <a:p>
            <a:pPr marL="0" indent="0">
              <a:buNone/>
            </a:pPr>
            <a:endParaRPr lang="en-US" sz="2800" b="1" i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bg1"/>
                </a:solidFill>
              </a:rPr>
              <a:t>New and increased support for cities: efficiencies, alternatives, technical assistance, asset management, regional cooperation, water-quality trading, incentives for failing septic systems</a:t>
            </a:r>
          </a:p>
          <a:p>
            <a:pPr marL="0" indent="0">
              <a:buNone/>
            </a:pPr>
            <a:endParaRPr lang="en-US" sz="2800" b="1" i="1" u="sng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b="1" i="1" u="sng" dirty="0" smtClean="0">
                <a:solidFill>
                  <a:schemeClr val="bg1"/>
                </a:solidFill>
              </a:rPr>
              <a:t>General Funds: coordinate with and increase ongoing programs and pilots: PFA, MPCA, MDH, PFA</a:t>
            </a:r>
          </a:p>
        </p:txBody>
      </p:sp>
      <p:pic>
        <p:nvPicPr>
          <p:cNvPr id="6" name="Picture 16" descr="wudodrinking"/>
          <p:cNvPicPr>
            <a:picLocks noChangeAspect="1" noChangeArrowheads="1"/>
          </p:cNvPicPr>
          <p:nvPr/>
        </p:nvPicPr>
        <p:blipFill>
          <a:blip r:embed="rId3" cstate="print"/>
          <a:srcRect b="12252"/>
          <a:stretch>
            <a:fillRect/>
          </a:stretch>
        </p:blipFill>
        <p:spPr bwMode="auto">
          <a:xfrm>
            <a:off x="6477000" y="230188"/>
            <a:ext cx="1956891" cy="1979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2754416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-7620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16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1458" y="609600"/>
            <a:ext cx="815534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Peer Review of Wastewater Standards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Miss2up062508.JPG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-152400"/>
            <a:ext cx="9296400" cy="69342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57200"/>
            <a:ext cx="7467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# 4) Peer Review of Wastewater Standards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Wastewater standards change and evolve over time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Presents a burden for small cities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Change typically follows a defined EPA process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However, state- mandated changes are not mandated by the EPA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State mandated changes use a similar MPCA Commissioner’s Order process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>
              <a:defRPr/>
            </a:pPr>
            <a:r>
              <a:rPr lang="en-US" sz="28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Legislation to memorialize order into statute</a:t>
            </a:r>
          </a:p>
        </p:txBody>
      </p:sp>
    </p:spTree>
    <p:extLst>
      <p:ext uri="{BB962C8B-B14F-4D97-AF65-F5344CB8AC3E}">
        <p14:creationId xmlns:p14="http://schemas.microsoft.com/office/powerpoint/2010/main" val="10268674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# 5) Over-Use of Chloride Deicers</a:t>
            </a:r>
            <a:endParaRPr lang="en-US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992" y="4648200"/>
            <a:ext cx="2509007" cy="2209800"/>
          </a:xfrm>
        </p:spPr>
      </p:pic>
      <p:sp>
        <p:nvSpPr>
          <p:cNvPr id="4" name="AutoShape 2" descr="Image result for picture of road salting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" name="AutoShape 4" descr="Image result for picture of road salting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93744" y="1117236"/>
            <a:ext cx="82423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Chloride is over applied in some areas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Degrades streams and groundwater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Septic systems and water softening                        contribute to the problem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MDOT and cites have made good progress</a:t>
            </a:r>
          </a:p>
          <a:p>
            <a:pPr marL="571500" indent="-571500">
              <a:buFont typeface="Wingdings" panose="05000000000000000000" pitchFamily="2" charset="2"/>
              <a:buChar char="§"/>
              <a:defRPr/>
            </a:pPr>
            <a:r>
              <a:rPr lang="en-US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Commercial applicators need assistance</a:t>
            </a:r>
          </a:p>
          <a:p>
            <a:pPr>
              <a:defRPr/>
            </a:pPr>
            <a:endParaRPr lang="en-US" sz="2800" b="1" i="1" u="sng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General funds to continue applicator training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Extend training statewide (MPCA)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Legislation: limited liability for 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            qualified applicators</a:t>
            </a:r>
          </a:p>
          <a:p>
            <a:pPr>
              <a:defRPr/>
            </a:pPr>
            <a:r>
              <a:rPr lang="en-US" sz="28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Assess other sources</a:t>
            </a:r>
            <a:endParaRPr lang="en-US" sz="28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23846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97032" cy="498598"/>
          </a:xfrm>
        </p:spPr>
        <p:txBody>
          <a:bodyPr/>
          <a:lstStyle/>
          <a:p>
            <a:pPr marL="517525" lvl="1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82"/>
            <a:ext cx="92964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1000" y="230189"/>
            <a:ext cx="6934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smtClean="0">
                <a:solidFill>
                  <a:schemeClr val="tx2">
                    <a:lumMod val="90000"/>
                  </a:schemeClr>
                </a:solidFill>
                <a:latin typeface="Arial" pitchFamily="34" charset="0"/>
                <a:cs typeface="Arial" pitchFamily="34" charset="0"/>
              </a:rPr>
              <a:t> # 6) Continuation of the LWC </a:t>
            </a:r>
            <a:endParaRPr lang="en-US" sz="3200" b="1" dirty="0">
              <a:solidFill>
                <a:schemeClr val="tx2">
                  <a:lumMod val="9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5800" y="1125172"/>
            <a:ext cx="75438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LWC: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Improved coordination with other Legislative Committees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Brings issues to the Legislature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Connect with stakeholders/citizen groups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Coordinate </a:t>
            </a: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CWC, LSOHC, LCCMR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Coordinate </a:t>
            </a: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with Administration/Agencies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Coordinate </a:t>
            </a: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legislation </a:t>
            </a: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prior to sessions</a:t>
            </a:r>
            <a:endParaRPr lang="en-US" sz="2800" b="1" dirty="0" smtClean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US" sz="2800" b="1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Assess trends in water-related funding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sz="2800" b="1" dirty="0" smtClean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2800" b="1" i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Legislation: LWC </a:t>
            </a:r>
            <a:r>
              <a:rPr lang="en-US" sz="2800" b="1" i="1" u="sng" dirty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sunsets- July </a:t>
            </a:r>
            <a:r>
              <a:rPr lang="en-US" sz="2800" b="1" i="1" u="sng" dirty="0" smtClean="0">
                <a:solidFill>
                  <a:schemeClr val="tx2">
                    <a:lumMod val="9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2019 </a:t>
            </a:r>
            <a:endParaRPr lang="en-US" sz="2800" b="1" i="1" u="sng" dirty="0">
              <a:solidFill>
                <a:schemeClr val="tx2">
                  <a:lumMod val="9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55796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553998"/>
          </a:xfrm>
        </p:spPr>
        <p:txBody>
          <a:bodyPr/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# 7--Keeping Water on the Land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7543800" cy="5318379"/>
          </a:xfrm>
        </p:spPr>
        <p:txBody>
          <a:bodyPr/>
          <a:lstStyle/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Most complex of the recommendations</a:t>
            </a:r>
          </a:p>
          <a:p>
            <a:pPr lvl="1">
              <a:buFont typeface="Wingdings" panose="05000000000000000000" pitchFamily="2" charset="2"/>
              <a:buChar char="q"/>
            </a:pPr>
            <a:r>
              <a:rPr lang="en-US" sz="1600" b="1" dirty="0" smtClean="0">
                <a:solidFill>
                  <a:schemeClr val="bg1"/>
                </a:solidFill>
              </a:rPr>
              <a:t>Water retention improves soil health, water quality and gw recharge</a:t>
            </a:r>
            <a:endParaRPr lang="en-US" sz="1600" b="1" dirty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r>
              <a:rPr lang="en-US" sz="1600" b="1" dirty="0" smtClean="0">
                <a:solidFill>
                  <a:schemeClr val="bg1"/>
                </a:solidFill>
              </a:rPr>
              <a:t>Suggest needs: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Support agency evaluations of most effective BMPs, at the best locations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Increase general fund obligation for targeted/efficient/incentivized BMPS</a:t>
            </a:r>
            <a:endParaRPr lang="en-US" sz="1600" b="1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Determine extent and impact of tile drains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Support ROI evaluations of BMPs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Support consensus positions from the DWG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Increase incorporation of  BMPs in 1 watershed/1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Evaluate urban BMPS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Revise HF3908 to include local water planning and implementation to include TMDLs, WRAPs, and 1W/1 Plan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Expand pilot pollutant trading following LCCMR pilots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dirty="0" smtClean="0">
                <a:solidFill>
                  <a:schemeClr val="bg1"/>
                </a:solidFill>
              </a:rPr>
              <a:t>Create trading credit- exchange vehicle</a:t>
            </a:r>
          </a:p>
          <a:p>
            <a:pPr marL="517525" lvl="1" indent="0">
              <a:buNone/>
            </a:pPr>
            <a:endParaRPr lang="en-US" sz="1600" b="1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solidFill>
                  <a:schemeClr val="bg1"/>
                </a:solidFill>
              </a:rPr>
              <a:t>Expand and fund expansion of agency programs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solidFill>
                  <a:schemeClr val="bg1"/>
                </a:solidFill>
              </a:rPr>
              <a:t>Increase general funding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600" b="1" i="1" u="sng" dirty="0" smtClean="0">
                <a:solidFill>
                  <a:schemeClr val="bg1"/>
                </a:solidFill>
              </a:rPr>
              <a:t>Create interagency/watershed efforts to coordinated plans</a:t>
            </a:r>
            <a:endParaRPr lang="en-US" sz="1600" b="1" i="1" u="sng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7890" name="Picture 2" descr="C:\Users\stark\Downloads\Picture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953000"/>
            <a:ext cx="3033637" cy="18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9138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5" y="-76200"/>
            <a:ext cx="9144000" cy="6934200"/>
          </a:xfrm>
          <a:prstGeom prst="rect">
            <a:avLst/>
          </a:prstGeom>
          <a:blipFill dpi="0" rotWithShape="1">
            <a:blip r:embed="rId7">
              <a:alphaModFix amt="16000"/>
            </a:blip>
            <a:srcRect/>
            <a:tile tx="0" ty="0" sx="100000" sy="100000" flip="none" algn="tl"/>
          </a:blipFill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3399" y="228600"/>
            <a:ext cx="8229601" cy="6093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Legislative Water Commission</a:t>
            </a:r>
          </a:p>
          <a:p>
            <a:endParaRPr lang="en-US" sz="1400" i="1" dirty="0" smtClean="0">
              <a:solidFill>
                <a:srgbClr val="FFFF00"/>
              </a:solidFill>
            </a:endParaRPr>
          </a:p>
          <a:p>
            <a:r>
              <a:rPr lang="en-US" sz="1400" i="1" dirty="0" smtClean="0">
                <a:solidFill>
                  <a:srgbClr val="FFFF00"/>
                </a:solidFill>
              </a:rPr>
              <a:t>Tuesday, November 13, </a:t>
            </a:r>
            <a:r>
              <a:rPr lang="en-US" sz="1400" i="1" dirty="0">
                <a:solidFill>
                  <a:srgbClr val="FFFF00"/>
                </a:solidFill>
              </a:rPr>
              <a:t>2018 </a:t>
            </a:r>
            <a:r>
              <a:rPr lang="en-US" sz="1400" i="1" dirty="0" smtClean="0">
                <a:solidFill>
                  <a:srgbClr val="FFFF00"/>
                </a:solidFill>
              </a:rPr>
              <a:t>(1 pm) </a:t>
            </a:r>
            <a:endParaRPr lang="en-US" sz="1400" i="1" dirty="0">
              <a:solidFill>
                <a:srgbClr val="FFFF00"/>
              </a:solidFill>
            </a:endParaRPr>
          </a:p>
          <a:p>
            <a:r>
              <a:rPr lang="en-US" sz="1400" i="1" dirty="0">
                <a:solidFill>
                  <a:srgbClr val="FFFF00"/>
                </a:solidFill>
              </a:rPr>
              <a:t>State Office </a:t>
            </a:r>
            <a:r>
              <a:rPr lang="en-US" sz="1400" i="1" dirty="0" smtClean="0">
                <a:solidFill>
                  <a:srgbClr val="FFFF00"/>
                </a:solidFill>
              </a:rPr>
              <a:t>Building: Room 10</a:t>
            </a:r>
            <a:r>
              <a:rPr lang="en-US" sz="1400" i="1" dirty="0">
                <a:solidFill>
                  <a:srgbClr val="FFFF00"/>
                </a:solidFill>
              </a:rPr>
              <a:t> </a:t>
            </a:r>
          </a:p>
          <a:p>
            <a:r>
              <a:rPr lang="en-US" sz="1400" i="1" dirty="0">
                <a:solidFill>
                  <a:srgbClr val="FFFF00"/>
                </a:solidFill>
              </a:rPr>
              <a:t>Rep. Paul Torkelson, Chair </a:t>
            </a:r>
            <a:r>
              <a:rPr lang="en-US" sz="1400" i="1" dirty="0" smtClean="0">
                <a:solidFill>
                  <a:srgbClr val="FFFF00"/>
                </a:solidFill>
              </a:rPr>
              <a:t>                    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*Sen</a:t>
            </a:r>
            <a:r>
              <a:rPr lang="en-US" sz="1400" i="1" dirty="0">
                <a:solidFill>
                  <a:srgbClr val="FFFF00"/>
                </a:solidFill>
              </a:rPr>
              <a:t>. Chuck Wiger, </a:t>
            </a:r>
            <a:r>
              <a:rPr lang="en-US" sz="1400" i="1" dirty="0" smtClean="0">
                <a:solidFill>
                  <a:srgbClr val="FFFF00"/>
                </a:solidFill>
              </a:rPr>
              <a:t>Co-Chair</a:t>
            </a:r>
          </a:p>
          <a:p>
            <a:r>
              <a:rPr lang="en-US" sz="1400" i="1" dirty="0" smtClean="0">
                <a:solidFill>
                  <a:srgbClr val="FFFF00"/>
                </a:solidFill>
              </a:rPr>
              <a:t>* Presiding </a:t>
            </a:r>
            <a:endParaRPr lang="en-US" sz="1400" i="1" dirty="0">
              <a:solidFill>
                <a:srgbClr val="FFFF00"/>
              </a:solidFill>
            </a:endParaRPr>
          </a:p>
          <a:p>
            <a:endParaRPr lang="en-US" sz="2400" b="1" u="sng" dirty="0" smtClean="0">
              <a:solidFill>
                <a:srgbClr val="FFFF00"/>
              </a:solidFill>
            </a:endParaRPr>
          </a:p>
          <a:p>
            <a:r>
              <a:rPr lang="en-US" sz="2400" b="1" u="sng" dirty="0" smtClean="0">
                <a:solidFill>
                  <a:srgbClr val="FFFF00"/>
                </a:solidFill>
              </a:rPr>
              <a:t>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Approval </a:t>
            </a:r>
            <a:r>
              <a:rPr lang="en-US" sz="2400" b="1" dirty="0">
                <a:solidFill>
                  <a:srgbClr val="FFFF00"/>
                </a:solidFill>
              </a:rPr>
              <a:t>of </a:t>
            </a:r>
            <a:r>
              <a:rPr lang="en-US" sz="2400" b="1" dirty="0" smtClean="0">
                <a:solidFill>
                  <a:srgbClr val="FFFF00"/>
                </a:solidFill>
              </a:rPr>
              <a:t>minutes– October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Monthly Update-Jim Stark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Recommendation Summary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Member Discussion of Recommendations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Break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Briefing, Steve Riedel, Minnesota Trade Office (DEED)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Member Consensus of Recommendations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Next Steps in Recommendation Process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Future meetings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Adjourn</a:t>
            </a:r>
            <a:r>
              <a:rPr lang="en-US" sz="2400" b="1" dirty="0">
                <a:solidFill>
                  <a:srgbClr val="FFFF00"/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41539919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2873" r="3410"/>
          <a:stretch/>
        </p:blipFill>
        <p:spPr bwMode="auto">
          <a:xfrm>
            <a:off x="7086600" y="4038600"/>
            <a:ext cx="1676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" y="1447800"/>
            <a:ext cx="34290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FFFF00"/>
              </a:solidFill>
            </a:endParaRPr>
          </a:p>
          <a:p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370582"/>
            <a:ext cx="81081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# 8</a:t>
            </a:r>
            <a:r>
              <a:rPr lang="en-US" sz="28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: Ensuring Water Sustainability--Information, Education and Awareness</a:t>
            </a:r>
            <a:endParaRPr lang="en-US" sz="2800" b="1" dirty="0">
              <a:solidFill>
                <a:schemeClr val="bg1"/>
              </a:solidFill>
              <a:sym typeface="Wingdings" panose="05000000000000000000" pitchFamily="2" charset="2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73816" y="1228398"/>
            <a:ext cx="803198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Enhance continue County Atlas Programs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Increase information about gw/sw interaction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Improve understanding or water bank accounts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Incorporate water balances analysis in Co Atlas and 1W/Plan processes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Expand gw management area assessments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Increase educational and outreach activities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chemeClr val="bg1"/>
                </a:solidFill>
              </a:rPr>
              <a:t>Legislative direction and funding for </a:t>
            </a:r>
          </a:p>
          <a:p>
            <a:pPr lvl="1"/>
            <a:r>
              <a:rPr lang="en-US" sz="2400" b="1" dirty="0" smtClean="0">
                <a:solidFill>
                  <a:schemeClr val="bg1"/>
                </a:solidFill>
              </a:rPr>
              <a:t>          existing agency, MGS and watersheds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7126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34696"/>
            <a:ext cx="9148482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 flipH="1">
            <a:off x="116541" y="163736"/>
            <a:ext cx="87630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r>
              <a:rPr lang="en-US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#9 Lakes--Preserving and Protect</a:t>
            </a:r>
            <a:endParaRPr lang="en-US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1414284"/>
            <a:ext cx="7924800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chemeClr val="bg1"/>
                </a:solidFill>
              </a:rPr>
              <a:t> 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MN lakes are aging and threatened</a:t>
            </a:r>
          </a:p>
          <a:p>
            <a:pPr marL="800100" lvl="1" indent="-342900">
              <a:buFont typeface="Wingdings" panose="05000000000000000000" pitchFamily="2" charset="2"/>
              <a:buChar char="q"/>
            </a:pPr>
            <a:r>
              <a:rPr lang="en-US" sz="2400" b="1" dirty="0" smtClean="0">
                <a:solidFill>
                  <a:srgbClr val="FFFF00"/>
                </a:solidFill>
              </a:rPr>
              <a:t>We can’t protect all of them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Policy is needed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Protect and preserve the most important: ex Cold water lakes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Strategic data collection- Sentinel lakes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Establish lake priorities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Increase conservation easement for priority lakes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Accelerate efforts to control invasive species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Prepare management strategy for uncertain future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Increase and coordinate agency programs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i="1" dirty="0" smtClean="0">
                <a:solidFill>
                  <a:srgbClr val="FFFF00"/>
                </a:solidFill>
              </a:rPr>
              <a:t>Increase general fund support</a:t>
            </a:r>
          </a:p>
          <a:p>
            <a:pPr lvl="1"/>
            <a:endParaRPr lang="en-US" sz="2000" b="1" dirty="0" smtClean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788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228599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# 10</a:t>
            </a:r>
            <a:r>
              <a:rPr lang="en-US" sz="2000" b="1" dirty="0" smtClean="0">
                <a:solidFill>
                  <a:schemeClr val="bg1"/>
                </a:solidFill>
              </a:rPr>
              <a:t>: </a:t>
            </a:r>
            <a:r>
              <a:rPr lang="en-US" sz="2000" b="1" dirty="0" smtClean="0">
                <a:solidFill>
                  <a:schemeClr val="bg1"/>
                </a:solidFill>
              </a:rPr>
              <a:t>Expand </a:t>
            </a:r>
            <a:r>
              <a:rPr lang="en-US" sz="2000" b="1" dirty="0" smtClean="0">
                <a:solidFill>
                  <a:schemeClr val="bg1"/>
                </a:solidFill>
              </a:rPr>
              <a:t>Source Water </a:t>
            </a:r>
            <a:r>
              <a:rPr lang="en-US" sz="2000" b="1" dirty="0" smtClean="0">
                <a:solidFill>
                  <a:schemeClr val="bg1"/>
                </a:solidFill>
              </a:rPr>
              <a:t>Protection </a:t>
            </a:r>
            <a:r>
              <a:rPr lang="en-US" sz="2000" b="1" dirty="0" smtClean="0">
                <a:solidFill>
                  <a:schemeClr val="bg1"/>
                </a:solidFill>
              </a:rPr>
              <a:t>(MDH)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96" r="19493"/>
          <a:stretch/>
        </p:blipFill>
        <p:spPr bwMode="auto">
          <a:xfrm>
            <a:off x="6324600" y="304800"/>
            <a:ext cx="2105366" cy="62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52400" y="766733"/>
            <a:ext cx="5410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Expand programs to rivers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Include aquifers– private wells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Identify most vulnerable aquifers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Increase real-time monitoring for rivers Improve public information and outreach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Support CWC’s efforts to increase vegetative cover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Encourage new markets</a:t>
            </a:r>
          </a:p>
          <a:p>
            <a:pPr lvl="1"/>
            <a:endParaRPr lang="en-US" sz="2400" b="1" dirty="0" smtClean="0">
              <a:solidFill>
                <a:schemeClr val="bg1"/>
              </a:solidFill>
            </a:endParaRPr>
          </a:p>
          <a:p>
            <a:pPr lvl="1"/>
            <a:r>
              <a:rPr lang="en-US" sz="2400" b="1" i="1" dirty="0" smtClean="0">
                <a:solidFill>
                  <a:schemeClr val="bg1"/>
                </a:solidFill>
              </a:rPr>
              <a:t>Increase general fund obligations  (MDH)</a:t>
            </a:r>
            <a:endParaRPr lang="en-US" sz="2400" b="1" i="1" dirty="0">
              <a:solidFill>
                <a:schemeClr val="bg1"/>
              </a:solidFill>
            </a:endParaRPr>
          </a:p>
          <a:p>
            <a:pPr lvl="1"/>
            <a:r>
              <a:rPr lang="en-US" sz="2400" b="1" i="1" dirty="0" smtClean="0">
                <a:solidFill>
                  <a:schemeClr val="bg1"/>
                </a:solidFill>
              </a:rPr>
              <a:t>Increase </a:t>
            </a:r>
            <a:r>
              <a:rPr lang="en-US" sz="2400" b="1" i="1" dirty="0">
                <a:solidFill>
                  <a:schemeClr val="bg1"/>
                </a:solidFill>
              </a:rPr>
              <a:t>and coordinate agency </a:t>
            </a:r>
            <a:r>
              <a:rPr lang="en-US" sz="2400" b="1" i="1" dirty="0" smtClean="0">
                <a:solidFill>
                  <a:schemeClr val="bg1"/>
                </a:solidFill>
              </a:rPr>
              <a:t>programs</a:t>
            </a:r>
          </a:p>
          <a:p>
            <a:pPr lvl="1"/>
            <a:r>
              <a:rPr lang="en-US" sz="2400" b="1" i="1" dirty="0" smtClean="0">
                <a:solidFill>
                  <a:schemeClr val="bg1"/>
                </a:solidFill>
              </a:rPr>
              <a:t>Coordinate with CWC/ LCCMR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64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248" y="0"/>
            <a:ext cx="8261352" cy="1447800"/>
          </a:xfrm>
        </p:spPr>
        <p:txBody>
          <a:bodyPr/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</a:rPr>
              <a:t> </a:t>
            </a:r>
            <a:br>
              <a:rPr lang="en-US" sz="3600" dirty="0" smtClean="0">
                <a:solidFill>
                  <a:srgbClr val="FFFF00"/>
                </a:solidFill>
              </a:rPr>
            </a:br>
            <a:r>
              <a:rPr lang="en-US" sz="3600" dirty="0" smtClean="0">
                <a:solidFill>
                  <a:schemeClr val="bg1"/>
                </a:solidFill>
              </a:rPr>
              <a:t># </a:t>
            </a:r>
            <a:r>
              <a:rPr lang="en-US" sz="3600" b="1" dirty="0" smtClean="0">
                <a:solidFill>
                  <a:schemeClr val="bg1"/>
                </a:solidFill>
              </a:rPr>
              <a:t>11—Increase Water Service Connection Fee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lvl="1">
              <a:defRPr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8837"/>
          <a:stretch/>
        </p:blipFill>
        <p:spPr bwMode="auto">
          <a:xfrm>
            <a:off x="6019800" y="2514600"/>
            <a:ext cx="2773363" cy="3821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49248" y="1692543"/>
            <a:ext cx="50292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Fee structure has been static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Program costs have increased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Increasing needs for condition assessments  (Lead for example)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chemeClr val="bg1"/>
                </a:solidFill>
              </a:rPr>
              <a:t>Growing need for asset management plans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>
              <a:solidFill>
                <a:schemeClr val="bg1"/>
              </a:solidFill>
            </a:endParaRPr>
          </a:p>
          <a:p>
            <a:pPr lvl="1"/>
            <a:r>
              <a:rPr lang="en-US" sz="2800" b="1" i="1" dirty="0" smtClean="0">
                <a:solidFill>
                  <a:schemeClr val="bg1"/>
                </a:solidFill>
              </a:rPr>
              <a:t>Legislation </a:t>
            </a:r>
            <a:r>
              <a:rPr lang="en-US" sz="2800" b="1" i="1" dirty="0">
                <a:solidFill>
                  <a:schemeClr val="bg1"/>
                </a:solidFill>
              </a:rPr>
              <a:t>needed to increase fees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sz="2800" b="1" dirty="0" smtClean="0">
              <a:solidFill>
                <a:schemeClr val="bg1"/>
              </a:solidFill>
            </a:endParaRPr>
          </a:p>
          <a:p>
            <a:pPr lvl="1"/>
            <a:endParaRPr lang="en-US" sz="2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9051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5429" y="10136"/>
            <a:ext cx="9144000" cy="6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02060"/>
                </a:solidFill>
              </a:rPr>
              <a:t> 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-304800"/>
            <a:ext cx="9144000" cy="951030"/>
          </a:xfr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/>
          <a:lstStyle/>
          <a:p>
            <a:pPr marL="0" indent="0">
              <a:spcAft>
                <a:spcPts val="600"/>
              </a:spcAft>
              <a:buNone/>
            </a:pPr>
            <a:endParaRPr lang="en-US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spcAft>
                <a:spcPts val="600"/>
              </a:spcAft>
              <a:buNone/>
            </a:pPr>
            <a:r>
              <a:rPr lang="en-US" dirty="0" smtClean="0">
                <a:solidFill>
                  <a:srgbClr val="00206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# 12  </a:t>
            </a:r>
            <a:r>
              <a:rPr lang="en-US" b="1" dirty="0" smtClean="0">
                <a:solidFill>
                  <a:srgbClr val="FFFF00"/>
                </a:solidFill>
              </a:rPr>
              <a:t>Statewide Water Policy</a:t>
            </a:r>
            <a:endParaRPr lang="en-US" sz="32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010400" y="6177052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24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3400" y="612845"/>
            <a:ext cx="79248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rgbClr val="FFFF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As a state, we need to plan for an uncertain future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Provide adaptation plans for changes– long term roadmap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Incorporate the other recommendations- Involve stakeholders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Address emerging issues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00"/>
                </a:solidFill>
              </a:rPr>
              <a:t>Balance water resource needs </a:t>
            </a:r>
            <a:r>
              <a:rPr lang="en-US" sz="2000" b="1" dirty="0" smtClean="0">
                <a:solidFill>
                  <a:srgbClr val="FFFF00"/>
                </a:solidFill>
              </a:rPr>
              <a:t>with economic health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FF00"/>
                </a:solidFill>
              </a:rPr>
              <a:t>Consider: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Climate and weather changes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Infrastructure resiliency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Lake preservation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Water sustainability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Water quality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Mineral extraction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Population change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000" b="1" dirty="0" smtClean="0">
                <a:solidFill>
                  <a:srgbClr val="FFFF00"/>
                </a:solidFill>
              </a:rPr>
              <a:t>Land use Change and use change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lvl="1"/>
            <a:r>
              <a:rPr lang="en-US" sz="2000" b="1" i="1" u="sng" dirty="0" smtClean="0">
                <a:solidFill>
                  <a:srgbClr val="FFFF00"/>
                </a:solidFill>
              </a:rPr>
              <a:t>Provide general funds and guidance for an interagency/legislative roadmap for future legislation and policy</a:t>
            </a:r>
            <a:endParaRPr lang="en-US" sz="2000" b="1" i="1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3766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304800"/>
            <a:ext cx="8382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8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Member Discussion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 indent="0">
              <a:buNone/>
            </a:pPr>
            <a:endParaRPr lang="en-US" sz="1200" dirty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981085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-7620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26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1459" y="609600"/>
            <a:ext cx="7162804" cy="341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Short Break</a:t>
            </a: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10 minutes</a:t>
            </a: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1167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/>
            <a:endParaRPr lang="en-US" sz="2800" b="1" dirty="0" smtClean="0">
              <a:solidFill>
                <a:srgbClr val="FFFF00"/>
              </a:solidFill>
            </a:endParaRPr>
          </a:p>
          <a:p>
            <a:pPr marL="517525" lvl="1"/>
            <a:r>
              <a:rPr lang="en-US" sz="2800" b="1" i="1" dirty="0" smtClean="0">
                <a:solidFill>
                  <a:srgbClr val="FFFF00"/>
                </a:solidFill>
              </a:rPr>
              <a:t>Jim Riedel</a:t>
            </a:r>
          </a:p>
          <a:p>
            <a:pPr marL="517525" lvl="1"/>
            <a:r>
              <a:rPr lang="en-US" sz="2800" b="1" i="1" dirty="0" smtClean="0">
                <a:solidFill>
                  <a:srgbClr val="FFFF00"/>
                </a:solidFill>
              </a:rPr>
              <a:t>Regional Trade Manager</a:t>
            </a:r>
          </a:p>
          <a:p>
            <a:pPr marL="517525" lvl="1"/>
            <a:endParaRPr lang="en-US" sz="2800" b="1" i="1" dirty="0" smtClean="0">
              <a:solidFill>
                <a:srgbClr val="FFFF00"/>
              </a:solidFill>
            </a:endParaRPr>
          </a:p>
          <a:p>
            <a:pPr marL="517525" lvl="1"/>
            <a:r>
              <a:rPr lang="en-US" sz="2800" b="1" i="1" dirty="0" smtClean="0">
                <a:solidFill>
                  <a:srgbClr val="FFFF00"/>
                </a:solidFill>
              </a:rPr>
              <a:t>Western Europe</a:t>
            </a:r>
          </a:p>
          <a:p>
            <a:pPr marL="517525" lvl="1"/>
            <a:r>
              <a:rPr lang="en-US" sz="2800" b="1" i="1" dirty="0" smtClean="0">
                <a:solidFill>
                  <a:srgbClr val="FFFF00"/>
                </a:solidFill>
              </a:rPr>
              <a:t>Environment and Energy Industries</a:t>
            </a:r>
          </a:p>
          <a:p>
            <a:pPr marL="517525" lvl="1"/>
            <a:r>
              <a:rPr lang="en-US" sz="2800" b="1" i="1" dirty="0" smtClean="0">
                <a:solidFill>
                  <a:srgbClr val="FFFF00"/>
                </a:solidFill>
              </a:rPr>
              <a:t>MN Employment and Economic Development</a:t>
            </a:r>
            <a:endParaRPr lang="en-US" sz="3200" b="1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4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52400"/>
            <a:ext cx="9144000" cy="6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9906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4400" dirty="0" smtClean="0">
                <a:solidFill>
                  <a:srgbClr val="002060"/>
                </a:solidFill>
              </a:rPr>
              <a:t> </a:t>
            </a:r>
            <a:endParaRPr lang="en-US" sz="4400" dirty="0">
              <a:solidFill>
                <a:srgbClr val="002060"/>
              </a:solidFill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-76200"/>
            <a:ext cx="9220200" cy="6934200"/>
          </a:xfrm>
          <a:solidFill>
            <a:schemeClr val="tx1">
              <a:lumMod val="50000"/>
              <a:lumOff val="50000"/>
              <a:alpha val="25000"/>
            </a:schemeClr>
          </a:solidFill>
        </p:spPr>
        <p:txBody>
          <a:bodyPr/>
          <a:lstStyle/>
          <a:p>
            <a:pPr marL="517525" lvl="1" indent="0">
              <a:buNone/>
            </a:pPr>
            <a:endParaRPr lang="en-US" sz="20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2000" b="1" dirty="0">
              <a:solidFill>
                <a:srgbClr val="FFFF00"/>
              </a:solidFill>
            </a:endParaRPr>
          </a:p>
          <a:p>
            <a:pPr lvl="1"/>
            <a:endParaRPr lang="en-US" sz="2000" b="1" dirty="0" smtClean="0">
              <a:solidFill>
                <a:srgbClr val="FFFF00"/>
              </a:solidFill>
            </a:endParaRPr>
          </a:p>
          <a:p>
            <a:pPr lvl="1"/>
            <a:endParaRPr lang="en-US" sz="2000" b="1" dirty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r>
              <a:rPr lang="en-US" sz="4800" b="1" dirty="0" smtClean="0">
                <a:solidFill>
                  <a:srgbClr val="FFFF00"/>
                </a:solidFill>
              </a:rPr>
              <a:t>Member Consensus</a:t>
            </a:r>
            <a:endParaRPr lang="en-US" sz="4800" b="1" dirty="0">
              <a:solidFill>
                <a:srgbClr val="FFFF00"/>
              </a:solidFill>
            </a:endParaRPr>
          </a:p>
          <a:p>
            <a:pPr lvl="1"/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28</a:t>
            </a:fld>
            <a:endParaRPr lang="en-US" sz="14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146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iss2up062508.JPG"/>
          <p:cNvPicPr>
            <a:picLocks noChangeAspect="1"/>
          </p:cNvPicPr>
          <p:nvPr/>
        </p:nvPicPr>
        <p:blipFill>
          <a:blip r:embed="rId3" cstate="screen">
            <a:lum bright="-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" y="-76200"/>
            <a:ext cx="9144000" cy="6934200"/>
          </a:xfrm>
          <a:prstGeom prst="rect">
            <a:avLst/>
          </a:prstGeom>
        </p:spPr>
      </p:pic>
      <p:sp>
        <p:nvSpPr>
          <p:cNvPr id="33794" name="Slide Number Placeholder 3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CEDF6D9E-589F-437C-9337-E5231E9AD7EB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29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531459" y="609600"/>
            <a:ext cx="7162804" cy="2171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en-US" sz="48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Next Steps?</a:t>
            </a:r>
            <a:endParaRPr lang="en-US" sz="3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150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18000" contrast="-5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24" y="-29894"/>
            <a:ext cx="9144000" cy="6887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5290" y="685800"/>
            <a:ext cx="8422509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FF00"/>
                </a:solidFill>
              </a:rPr>
              <a:t>Activity Update: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MDH/UM drinking water planning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McKnight planning for Mississippi River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GLRI restoration efforts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Border Lakes binational planning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CWC priorities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LCCMR priority planning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UM </a:t>
            </a:r>
            <a:r>
              <a:rPr lang="en-US" sz="2800" b="1" dirty="0" smtClean="0">
                <a:solidFill>
                  <a:srgbClr val="FFFF00"/>
                </a:solidFill>
              </a:rPr>
              <a:t>Water </a:t>
            </a:r>
            <a:r>
              <a:rPr lang="en-US" sz="2800" b="1" dirty="0" smtClean="0">
                <a:solidFill>
                  <a:srgbClr val="FFFF00"/>
                </a:solidFill>
              </a:rPr>
              <a:t>Resources Conference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MGWA conference—gw planning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EI meeting on source water protection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Met Council water supply coordinating teams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 dirty="0" smtClean="0">
                <a:solidFill>
                  <a:srgbClr val="FFFF00"/>
                </a:solidFill>
              </a:rPr>
              <a:t>DEED- Steve Riedel- water industries</a:t>
            </a:r>
          </a:p>
          <a:p>
            <a:endParaRPr lang="en-US" sz="3600" b="1" dirty="0" smtClean="0">
              <a:solidFill>
                <a:srgbClr val="FFFF00"/>
              </a:solidFill>
            </a:endParaRPr>
          </a:p>
          <a:p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81200" y="3819896"/>
            <a:ext cx="7010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901013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Next Steps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5915466"/>
          </a:xfrm>
        </p:spPr>
        <p:txBody>
          <a:bodyPr/>
          <a:lstStyle/>
          <a:p>
            <a:pPr marL="517525" lvl="1" indent="0">
              <a:buNone/>
            </a:pPr>
            <a:endParaRPr lang="en-US" sz="2400" b="1" dirty="0" smtClean="0"/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Revise Issue Statements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dirty="0" smtClean="0">
                <a:solidFill>
                  <a:schemeClr val="bg1"/>
                </a:solidFill>
              </a:rPr>
              <a:t>Revise</a:t>
            </a:r>
            <a:r>
              <a:rPr lang="en-US" b="1" dirty="0" smtClean="0">
                <a:solidFill>
                  <a:schemeClr val="bg1"/>
                </a:solidFill>
              </a:rPr>
              <a:t> Recommendations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Initial Consensus from LWC</a:t>
            </a:r>
            <a:endParaRPr lang="en-US" b="1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Feedback from Stakeholders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n-US" b="1" dirty="0" smtClean="0">
                <a:solidFill>
                  <a:schemeClr val="bg1"/>
                </a:solidFill>
              </a:rPr>
              <a:t>Consolidate recommendations into recommendation themes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bg1"/>
                </a:solidFill>
              </a:rPr>
              <a:t>LWC Consensus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bg1"/>
                </a:solidFill>
              </a:rPr>
              <a:t>Recommendations to Legislature</a:t>
            </a:r>
            <a:endParaRPr lang="en-US" b="1" u="sng" dirty="0">
              <a:solidFill>
                <a:schemeClr val="bg1"/>
              </a:solidFill>
            </a:endParaRPr>
          </a:p>
          <a:p>
            <a:pPr lvl="1">
              <a:buFont typeface="Wingdings" panose="05000000000000000000" pitchFamily="2" charset="2"/>
              <a:buChar char="§"/>
            </a:pPr>
            <a:r>
              <a:rPr lang="en-US" b="1" u="sng" dirty="0" smtClean="0">
                <a:solidFill>
                  <a:schemeClr val="bg1"/>
                </a:solidFill>
              </a:rPr>
              <a:t>Legislative briefings with Environmental Committees/Agency staff</a:t>
            </a:r>
            <a:endParaRPr lang="en-US" b="1" u="sng" dirty="0">
              <a:solidFill>
                <a:schemeClr val="bg1"/>
              </a:solidFill>
            </a:endParaRPr>
          </a:p>
          <a:p>
            <a:pPr marL="517525" lvl="1" indent="0">
              <a:buNone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517525" lvl="1" indent="0">
              <a:buNone/>
            </a:pPr>
            <a:endParaRPr lang="en-US" sz="1200" dirty="0" smtClean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  <a:p>
            <a:pPr marL="517525" lvl="1" indent="0">
              <a:buNone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393430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81000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2018 Meeting Schedule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94984"/>
            <a:ext cx="8478032" cy="1551194"/>
          </a:xfrm>
        </p:spPr>
        <p:txBody>
          <a:bodyPr/>
          <a:lstStyle/>
          <a:p>
            <a:pPr marL="517525" lvl="1" indent="0">
              <a:buNone/>
            </a:pPr>
            <a:endParaRPr lang="en-US" sz="2400" b="1" dirty="0" smtClean="0"/>
          </a:p>
          <a:p>
            <a:r>
              <a:rPr lang="en-US" sz="2400" b="1" dirty="0" smtClean="0">
                <a:solidFill>
                  <a:schemeClr val="bg1"/>
                </a:solidFill>
              </a:rPr>
              <a:t>Future </a:t>
            </a:r>
            <a:r>
              <a:rPr lang="en-US" sz="2400" b="1" dirty="0">
                <a:solidFill>
                  <a:schemeClr val="bg1"/>
                </a:solidFill>
              </a:rPr>
              <a:t>LWC meetings:  Discuss meeting </a:t>
            </a:r>
            <a:r>
              <a:rPr lang="en-US" sz="2400" b="1" dirty="0" smtClean="0">
                <a:solidFill>
                  <a:schemeClr val="bg1"/>
                </a:solidFill>
              </a:rPr>
              <a:t>times</a:t>
            </a:r>
            <a:endParaRPr lang="en-US" sz="2400" dirty="0">
              <a:solidFill>
                <a:schemeClr val="bg1"/>
              </a:solidFill>
            </a:endParaRPr>
          </a:p>
          <a:p>
            <a:pPr lvl="2"/>
            <a:r>
              <a:rPr lang="en-US" b="1" dirty="0" smtClean="0">
                <a:solidFill>
                  <a:schemeClr val="bg1"/>
                </a:solidFill>
              </a:rPr>
              <a:t>November 13 ( Recommendations to Legislature)</a:t>
            </a:r>
            <a:endParaRPr lang="en-US" dirty="0">
              <a:solidFill>
                <a:schemeClr val="bg1"/>
              </a:solidFill>
            </a:endParaRPr>
          </a:p>
          <a:p>
            <a:pPr lvl="2"/>
            <a:r>
              <a:rPr lang="en-US" b="1" dirty="0">
                <a:solidFill>
                  <a:schemeClr val="bg1"/>
                </a:solidFill>
              </a:rPr>
              <a:t>December </a:t>
            </a:r>
            <a:r>
              <a:rPr lang="en-US" b="1" dirty="0" smtClean="0">
                <a:solidFill>
                  <a:schemeClr val="bg1"/>
                </a:solidFill>
              </a:rPr>
              <a:t>10 </a:t>
            </a:r>
            <a:r>
              <a:rPr lang="en-US" sz="2400" b="1" dirty="0">
                <a:solidFill>
                  <a:schemeClr val="bg1"/>
                </a:solidFill>
              </a:rPr>
              <a:t> 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67433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8140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04800" y="152400"/>
            <a:ext cx="786447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</a:p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Thank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You!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544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4800" y="304800"/>
            <a:ext cx="838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Minnesota-- State of Water</a:t>
            </a:r>
            <a:endParaRPr lang="en-US" sz="4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" y="12192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7525" lvl="1" indent="0">
              <a:buNone/>
            </a:pPr>
            <a:endParaRPr lang="en-US" sz="1200" dirty="0"/>
          </a:p>
          <a:p>
            <a:pPr marL="517525" lvl="1" indent="0">
              <a:buNone/>
            </a:pPr>
            <a:r>
              <a:rPr lang="en-US" sz="1200" dirty="0"/>
              <a:t> </a:t>
            </a:r>
          </a:p>
        </p:txBody>
      </p:sp>
      <p:pic>
        <p:nvPicPr>
          <p:cNvPr id="5" name="flMMKifsb-A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444500" y="1135797"/>
            <a:ext cx="8331200" cy="5337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9824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6927"/>
            <a:ext cx="9181407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  </a:t>
            </a:r>
          </a:p>
          <a:p>
            <a:pPr algn="ctr">
              <a:defRPr/>
            </a:pPr>
            <a:endParaRPr lang="en-US" sz="36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2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019 Recommendations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34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 descr="hc-sunse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8445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88925" y="119063"/>
            <a:ext cx="786447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12 Recommendations</a:t>
            </a:r>
            <a:endParaRPr lang="en-US" sz="36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8925" y="1143000"/>
            <a:ext cx="82454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609600"/>
            <a:ext cx="9144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400" b="1" dirty="0" smtClean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Inflow and Infiltration-- Wastewater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Healthy Soil/Healthy Water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Water Infrastructure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Peer review of wastewater standards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Reducing excess Chloride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Continuation of the LWC</a:t>
            </a:r>
            <a:endParaRPr lang="en-US" sz="2400" b="1" dirty="0">
              <a:solidFill>
                <a:srgbClr val="FFFF00"/>
              </a:solidFill>
            </a:endParaRP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Keeping Water on the Land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Data, information, Education and Public Awareness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Preserving and protecting our lakes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Expanded source water  programs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Increase drinking water protection Fee</a:t>
            </a:r>
          </a:p>
          <a:p>
            <a:pPr marL="914400" lvl="1" indent="-457200">
              <a:buFont typeface="+mj-lt"/>
              <a:buAutoNum type="arabicParenR"/>
            </a:pPr>
            <a:r>
              <a:rPr lang="en-US" sz="2400" b="1" dirty="0" smtClean="0">
                <a:solidFill>
                  <a:srgbClr val="FFFF00"/>
                </a:solidFill>
              </a:rPr>
              <a:t>Statewide Water Policy</a:t>
            </a:r>
            <a:endParaRPr lang="en-US" sz="2800" b="1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:\ARTMAN\archive\wy2010\05355200\photos\05355200.20100926ActionChannelFloodEllisonFavorite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79" y="-152400"/>
            <a:ext cx="9144000" cy="687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52400"/>
            <a:ext cx="8077200" cy="16002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3600" b="1" dirty="0" smtClean="0">
                <a:solidFill>
                  <a:srgbClr val="002060"/>
                </a:solidFill>
              </a:rPr>
              <a:t/>
            </a:r>
            <a:br>
              <a:rPr lang="en-US" sz="3600" b="1" dirty="0" smtClean="0">
                <a:solidFill>
                  <a:srgbClr val="002060"/>
                </a:solidFill>
              </a:rPr>
            </a:br>
            <a:r>
              <a:rPr lang="en-US" sz="3600" b="1" dirty="0" smtClean="0">
                <a:solidFill>
                  <a:srgbClr val="002060"/>
                </a:solidFill>
              </a:rPr>
              <a:t>Pathway to the recommendations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/>
        </p:nvSpPr>
        <p:spPr bwMode="auto">
          <a:xfrm>
            <a:off x="7143750" y="6129338"/>
            <a:ext cx="19050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spcBef>
                <a:spcPct val="50000"/>
              </a:spcBef>
            </a:pPr>
            <a:fld id="{7AD320E2-2ECB-4470-B57F-F725D587F60F}" type="slidenum">
              <a:rPr lang="en-US" sz="1400">
                <a:latin typeface="Arial" pitchFamily="34" charset="0"/>
              </a:rPr>
              <a:pPr algn="r">
                <a:spcBef>
                  <a:spcPct val="50000"/>
                </a:spcBef>
              </a:pPr>
              <a:t>7</a:t>
            </a:fld>
            <a:endParaRPr lang="en-US" sz="1400" dirty="0">
              <a:latin typeface="Arial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2875"/>
            <a:ext cx="8382000" cy="443198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520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901" y="304798"/>
            <a:ext cx="4327938" cy="555567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/>
          </p:nvPr>
        </p:nvGraphicFramePr>
        <p:xfrm>
          <a:off x="4800600" y="430227"/>
          <a:ext cx="3887499" cy="5304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0" name="Photo Editor Photo" r:id="rId5" imgW="11342857" imgH="15476190" progId="">
                  <p:embed/>
                </p:oleObj>
              </mc:Choice>
              <mc:Fallback>
                <p:oleObj name="Photo Editor Photo" r:id="rId5" imgW="11342857" imgH="15476190" progId="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430227"/>
                        <a:ext cx="3887499" cy="5304817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8075" y="1551801"/>
            <a:ext cx="4350004" cy="528103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0379" y="1728108"/>
            <a:ext cx="3780930" cy="492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96932" y="430227"/>
            <a:ext cx="84911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Step 1: Review of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reports and existing </a:t>
            </a:r>
          </a:p>
          <a:p>
            <a:pPr>
              <a:defRPr/>
            </a:pPr>
            <a:r>
              <a:rPr lang="en-US" sz="28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recommendations</a:t>
            </a:r>
            <a:endParaRPr lang="en-US" sz="2800" b="1" dirty="0">
              <a:solidFill>
                <a:srgbClr val="00B05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31700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30188"/>
            <a:ext cx="8382000" cy="66479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52600"/>
            <a:ext cx="8097032" cy="498598"/>
          </a:xfrm>
        </p:spPr>
        <p:txBody>
          <a:bodyPr/>
          <a:lstStyle/>
          <a:p>
            <a:pPr marL="517525" lvl="1" indent="0">
              <a:buNone/>
            </a:pP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4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30189"/>
            <a:ext cx="80772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32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Step 2: Five Stakeholder meetings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Six Issues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About 100 recommendations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571500" indent="-5715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4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7341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-00134_MS_Qwest_template_Segoe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99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91436" tIns="45718" rIns="91436" bIns="45718" numCol="1" rtlCol="0" anchor="ctr" anchorCtr="0" compatLnSpc="1">
        <a:prstTxWarp prst="textNoShape">
          <a:avLst/>
        </a:prstTxWarp>
      </a:bodyPr>
      <a:lstStyle>
        <a:defPPr algn="ctr" defTabSz="914099" fontAlgn="base">
          <a:spcBef>
            <a:spcPct val="0"/>
          </a:spcBef>
          <a:spcAft>
            <a:spcPct val="0"/>
          </a:spcAft>
          <a:defRPr sz="2300" dirty="0" smtClean="0">
            <a:solidFill>
              <a:srgbClr val="FFFFFF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White with Courier font for code slides">
  <a:themeElements>
    <a:clrScheme name="Blue Template-Template">
      <a:dk1>
        <a:srgbClr val="000000"/>
      </a:dk1>
      <a:lt1>
        <a:srgbClr val="FFFFFF"/>
      </a:lt1>
      <a:dk2>
        <a:srgbClr val="050595"/>
      </a:dk2>
      <a:lt2>
        <a:srgbClr val="FFFFFF"/>
      </a:lt2>
      <a:accent1>
        <a:srgbClr val="FFC000"/>
      </a:accent1>
      <a:accent2>
        <a:srgbClr val="3497AE"/>
      </a:accent2>
      <a:accent3>
        <a:srgbClr val="DF8045"/>
      </a:accent3>
      <a:accent4>
        <a:srgbClr val="7DCC2E"/>
      </a:accent4>
      <a:accent5>
        <a:srgbClr val="FF9929"/>
      </a:accent5>
      <a:accent6>
        <a:srgbClr val="7D3DA1"/>
      </a:accent6>
      <a:hlink>
        <a:srgbClr val="F3EB4F"/>
      </a:hlink>
      <a:folHlink>
        <a:srgbClr val="7DDD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ln>
          <a:headEnd type="none" w="med" len="med"/>
          <a:tailEnd type="none" w="med" len="med"/>
        </a:ln>
      </a:spPr>
      <a:bodyPr vert="horz" wrap="square" lIns="109728" tIns="54864" rIns="109728" bIns="54864" numCol="1" rtlCol="0" anchor="ctr" anchorCtr="0" compatLnSpc="1">
        <a:prstTxWarp prst="textNoShape">
          <a:avLst/>
        </a:prstTxWarp>
      </a:bodyPr>
      <a:lstStyle>
        <a:defPPr marL="0" marR="0" indent="0" algn="ctr" defTabSz="10969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Segoe" pitchFamily="34" charset="0"/>
          </a:defRPr>
        </a:defPPr>
      </a:lstStyle>
      <a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8D45093-9C65-46FB-9332-B88902DC522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Sample presentation slides (Blue with white cloud border design)</Template>
  <TotalTime>3832</TotalTime>
  <Words>1388</Words>
  <Application>Microsoft Office PowerPoint</Application>
  <PresentationFormat>On-screen Show (4:3)</PresentationFormat>
  <Paragraphs>350</Paragraphs>
  <Slides>32</Slides>
  <Notes>23</Notes>
  <HiddenSlides>0</HiddenSlides>
  <MMClips>1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Courier New</vt:lpstr>
      <vt:lpstr>Wingdings</vt:lpstr>
      <vt:lpstr>7-00134_MS_Qwest_template_Segoe</vt:lpstr>
      <vt:lpstr>White with Courier font for code slides</vt:lpstr>
      <vt:lpstr>Photo Editor Photo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Pathway to the recommendations</vt:lpstr>
      <vt:lpstr>PowerPoint Presentation</vt:lpstr>
      <vt:lpstr> </vt:lpstr>
      <vt:lpstr>PowerPoint Presentation</vt:lpstr>
      <vt:lpstr>PowerPoint Presentation</vt:lpstr>
      <vt:lpstr>PowerPoint Presentation</vt:lpstr>
      <vt:lpstr># 1)  Wastewater: Inflow and Infiltration  </vt:lpstr>
      <vt:lpstr>PowerPoint Presentation</vt:lpstr>
      <vt:lpstr># 3)  Improve Water Infrastructure</vt:lpstr>
      <vt:lpstr>PowerPoint Presentation</vt:lpstr>
      <vt:lpstr># 5) Over-Use of Chloride Deicers</vt:lpstr>
      <vt:lpstr> </vt:lpstr>
      <vt:lpstr># 7--Keeping Water on the Land</vt:lpstr>
      <vt:lpstr>PowerPoint Presentation</vt:lpstr>
      <vt:lpstr>PowerPoint Presentation</vt:lpstr>
      <vt:lpstr>PowerPoint Presentation</vt:lpstr>
      <vt:lpstr>  # 11—Increase Water Service Connection Fee</vt:lpstr>
      <vt:lpstr> </vt:lpstr>
      <vt:lpstr>PowerPoint Presentation</vt:lpstr>
      <vt:lpstr>PowerPoint Presentation</vt:lpstr>
      <vt:lpstr>PowerPoint Presentation</vt:lpstr>
      <vt:lpstr> </vt:lpstr>
      <vt:lpstr>PowerPoint Presentation</vt:lpstr>
      <vt:lpstr>Next Steps</vt:lpstr>
      <vt:lpstr>2018 Meeting Schedule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Minnesota’s  Legislative Water Commission</dc:title>
  <dc:creator>Barb Huberty</dc:creator>
  <cp:keywords/>
  <cp:lastModifiedBy>Jim Stark</cp:lastModifiedBy>
  <cp:revision>463</cp:revision>
  <cp:lastPrinted>2018-10-12T17:21:58Z</cp:lastPrinted>
  <dcterms:created xsi:type="dcterms:W3CDTF">2015-03-10T18:36:30Z</dcterms:created>
  <dcterms:modified xsi:type="dcterms:W3CDTF">2018-11-07T16:06:25Z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TC102867179990</vt:lpwstr>
  </property>
</Properties>
</file>